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91" r:id="rId2"/>
    <p:sldId id="292" r:id="rId3"/>
    <p:sldId id="271" r:id="rId4"/>
    <p:sldId id="276" r:id="rId5"/>
    <p:sldId id="270" r:id="rId6"/>
    <p:sldId id="269" r:id="rId7"/>
    <p:sldId id="275" r:id="rId8"/>
    <p:sldId id="268" r:id="rId9"/>
    <p:sldId id="267" r:id="rId10"/>
    <p:sldId id="279" r:id="rId11"/>
    <p:sldId id="290" r:id="rId12"/>
    <p:sldId id="280" r:id="rId13"/>
    <p:sldId id="281" r:id="rId14"/>
    <p:sldId id="284" r:id="rId15"/>
    <p:sldId id="285" r:id="rId16"/>
    <p:sldId id="287" r:id="rId17"/>
    <p:sldId id="288" r:id="rId18"/>
    <p:sldId id="28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00" autoAdjust="0"/>
    <p:restoredTop sz="94717" autoAdjust="0"/>
  </p:normalViewPr>
  <p:slideViewPr>
    <p:cSldViewPr>
      <p:cViewPr varScale="1">
        <p:scale>
          <a:sx n="98" d="100"/>
          <a:sy n="98" d="100"/>
        </p:scale>
        <p:origin x="-102" y="-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CE1075-6DD6-47C3-AC11-E93D738628D4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4C985-79F9-4EFE-BC21-E63A963696C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7239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24C985-79F9-4EFE-BC21-E63A963696C9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8015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4B7B-9C66-48E8-A17E-F288421329F0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CB8A9-6D27-4477-95DD-25217E0E4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4B7B-9C66-48E8-A17E-F288421329F0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CB8A9-6D27-4477-95DD-25217E0E4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4B7B-9C66-48E8-A17E-F288421329F0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CB8A9-6D27-4477-95DD-25217E0E4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4B7B-9C66-48E8-A17E-F288421329F0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CB8A9-6D27-4477-95DD-25217E0E4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4B7B-9C66-48E8-A17E-F288421329F0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CB8A9-6D27-4477-95DD-25217E0E4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4B7B-9C66-48E8-A17E-F288421329F0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CB8A9-6D27-4477-95DD-25217E0E4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4B7B-9C66-48E8-A17E-F288421329F0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CB8A9-6D27-4477-95DD-25217E0E4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4B7B-9C66-48E8-A17E-F288421329F0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CB8A9-6D27-4477-95DD-25217E0E4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4B7B-9C66-48E8-A17E-F288421329F0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CB8A9-6D27-4477-95DD-25217E0E4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4B7B-9C66-48E8-A17E-F288421329F0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CB8A9-6D27-4477-95DD-25217E0E4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4B7B-9C66-48E8-A17E-F288421329F0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CB8A9-6D27-4477-95DD-25217E0E4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54B7B-9C66-48E8-A17E-F288421329F0}" type="datetimeFigureOut">
              <a:rPr lang="ru-RU" smtClean="0"/>
              <a:pPr/>
              <a:t>24.04.2025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CB8A9-6D27-4477-95DD-25217E0E43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ndows\Desktop\1626264078_20-kartinkin-com-p-fon-dlya-matematiki-krasivo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71480"/>
            <a:ext cx="8101042" cy="1071570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4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642918"/>
            <a:ext cx="7929618" cy="5286412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Урок  </a:t>
            </a:r>
          </a:p>
          <a:p>
            <a:r>
              <a:rPr lang="ru-RU" sz="7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открытия</a:t>
            </a:r>
          </a:p>
          <a:p>
            <a:r>
              <a:rPr lang="ru-RU" sz="7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новых   знаний</a:t>
            </a:r>
            <a:endParaRPr lang="ru-RU" sz="72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ndows\Desktop\1626264078_20-kartinkin-com-p-fon-dlya-matematiki-krasivo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107157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00372"/>
            <a:ext cx="6400800" cy="2638428"/>
          </a:xfrm>
        </p:spPr>
        <p:txBody>
          <a:bodyPr>
            <a:normAutofit lnSpcReduction="10000"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b="1" smtClean="0">
                <a:solidFill>
                  <a:srgbClr val="0000FF"/>
                </a:solidFill>
                <a:latin typeface="Times New Roman" pitchFamily="18" charset="0"/>
              </a:rPr>
              <a:t>Циркуль 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</a:rPr>
              <a:t>(от латинского слова «</a:t>
            </a:r>
            <a:r>
              <a:rPr lang="ru-RU" b="1" dirty="0" err="1" smtClean="0">
                <a:solidFill>
                  <a:srgbClr val="0000FF"/>
                </a:solidFill>
                <a:latin typeface="Times New Roman" pitchFamily="18" charset="0"/>
              </a:rPr>
              <a:t>циркулюс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</a:rPr>
              <a:t>» - круг)</a:t>
            </a:r>
            <a:endParaRPr lang="ru-RU" dirty="0" smtClean="0"/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42910" y="714357"/>
            <a:ext cx="6572296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ndows\Desktop\1626264078_20-kartinkin-com-p-fon-dlya-matematiki-krasivo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2286016"/>
          </a:xfrm>
        </p:spPr>
        <p:txBody>
          <a:bodyPr/>
          <a:lstStyle/>
          <a:p>
            <a:r>
              <a:rPr lang="ru-RU" dirty="0" smtClean="0"/>
              <a:t>                </a:t>
            </a:r>
            <a:br>
              <a:rPr lang="ru-RU" dirty="0" smtClean="0"/>
            </a:br>
            <a:r>
              <a:rPr lang="ru-RU" dirty="0" smtClean="0"/>
              <a:t>                                 </a:t>
            </a:r>
            <a:br>
              <a:rPr lang="ru-RU" dirty="0" smtClean="0"/>
            </a:br>
            <a:endParaRPr lang="ru-RU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43446"/>
            <a:ext cx="6400800" cy="995354"/>
          </a:xfrm>
        </p:spPr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48408" y="3244334"/>
            <a:ext cx="2664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·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14877" y="3000372"/>
            <a:ext cx="5000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</a:rPr>
              <a:t>О</a:t>
            </a:r>
            <a:endParaRPr lang="ru-RU" sz="3600" b="1" dirty="0">
              <a:solidFill>
                <a:srgbClr val="0000FF"/>
              </a:solidFill>
            </a:endParaRPr>
          </a:p>
        </p:txBody>
      </p:sp>
      <p:sp>
        <p:nvSpPr>
          <p:cNvPr id="8" name="Дуга 7"/>
          <p:cNvSpPr/>
          <p:nvPr/>
        </p:nvSpPr>
        <p:spPr>
          <a:xfrm>
            <a:off x="2571736" y="1428736"/>
            <a:ext cx="3929090" cy="3929090"/>
          </a:xfrm>
          <a:prstGeom prst="arc">
            <a:avLst>
              <a:gd name="adj1" fmla="val 16200000"/>
              <a:gd name="adj2" fmla="val 16193145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715140" y="0"/>
            <a:ext cx="242886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solidFill>
                <a:srgbClr val="0000FF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solidFill>
                <a:srgbClr val="0000FF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Овал 14"/>
          <p:cNvSpPr/>
          <p:nvPr/>
        </p:nvSpPr>
        <p:spPr>
          <a:xfrm flipH="1">
            <a:off x="6357950" y="2786058"/>
            <a:ext cx="7143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>
            <a:stCxn id="15" idx="3"/>
          </p:cNvCxnSpPr>
          <p:nvPr/>
        </p:nvCxnSpPr>
        <p:spPr>
          <a:xfrm rot="5400000">
            <a:off x="5193504" y="2203578"/>
            <a:ext cx="603918" cy="18469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 flipH="1">
            <a:off x="6357950" y="4071942"/>
            <a:ext cx="45719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643702" y="1"/>
            <a:ext cx="2500298" cy="4500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solidFill>
                <a:srgbClr val="0000FF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solidFill>
                <a:srgbClr val="0000FF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solidFill>
                <a:srgbClr val="0000FF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В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Прямая соединительная линия 22"/>
          <p:cNvCxnSpPr>
            <a:endCxn id="21" idx="2"/>
          </p:cNvCxnSpPr>
          <p:nvPr/>
        </p:nvCxnSpPr>
        <p:spPr>
          <a:xfrm>
            <a:off x="4572000" y="3429000"/>
            <a:ext cx="1831669" cy="6786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8" grpId="0" animBg="1"/>
      <p:bldP spid="15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ndows\Desktop\1626264078_20-kartinkin-com-p-fon-dlya-matematiki-krasivo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26" y="0"/>
            <a:ext cx="9144000" cy="690612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28604"/>
            <a:ext cx="8029604" cy="164307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 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Радиус –это расстояние  от центра до любой точки на окружности   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</a:t>
            </a:r>
            <a:br>
              <a:rPr lang="ru-RU" dirty="0" smtClean="0"/>
            </a:br>
            <a:r>
              <a:rPr lang="ru-RU" dirty="0" smtClean="0"/>
              <a:t>                                                </a:t>
            </a:r>
            <a:br>
              <a:rPr lang="ru-RU" dirty="0" smtClean="0"/>
            </a:br>
            <a:r>
              <a:rPr lang="ru-RU" dirty="0" smtClean="0"/>
              <a:t>                                                   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00372"/>
            <a:ext cx="6400800" cy="2638428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endParaRPr lang="ru-RU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        В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Дуга 9"/>
          <p:cNvSpPr/>
          <p:nvPr/>
        </p:nvSpPr>
        <p:spPr>
          <a:xfrm>
            <a:off x="1928794" y="1428736"/>
            <a:ext cx="4357718" cy="4286280"/>
          </a:xfrm>
          <a:prstGeom prst="arc">
            <a:avLst>
              <a:gd name="adj1" fmla="val 16200000"/>
              <a:gd name="adj2" fmla="val 16193145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4071934" y="3571876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143636" y="2928934"/>
            <a:ext cx="61914" cy="619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>
            <a:stCxn id="13" idx="6"/>
            <a:endCxn id="7" idx="4"/>
          </p:cNvCxnSpPr>
          <p:nvPr/>
        </p:nvCxnSpPr>
        <p:spPr>
          <a:xfrm flipV="1">
            <a:off x="4143372" y="2990848"/>
            <a:ext cx="2031221" cy="61674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5786446" y="4857760"/>
            <a:ext cx="61914" cy="619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>
            <a:stCxn id="13" idx="5"/>
            <a:endCxn id="18" idx="5"/>
          </p:cNvCxnSpPr>
          <p:nvPr/>
        </p:nvCxnSpPr>
        <p:spPr>
          <a:xfrm rot="16200000" flipH="1">
            <a:off x="4347224" y="3418537"/>
            <a:ext cx="1277755" cy="170638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 flipH="1">
            <a:off x="4572000" y="1428736"/>
            <a:ext cx="71439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>
            <a:stCxn id="11" idx="5"/>
            <a:endCxn id="13" idx="0"/>
          </p:cNvCxnSpPr>
          <p:nvPr/>
        </p:nvCxnSpPr>
        <p:spPr>
          <a:xfrm rot="5400000">
            <a:off x="3303976" y="2293390"/>
            <a:ext cx="2082164" cy="474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2428860" y="2143116"/>
            <a:ext cx="45719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>
            <a:stCxn id="19" idx="5"/>
            <a:endCxn id="13" idx="1"/>
          </p:cNvCxnSpPr>
          <p:nvPr/>
        </p:nvCxnSpPr>
        <p:spPr>
          <a:xfrm rot="16200000" flipH="1">
            <a:off x="2586017" y="2085959"/>
            <a:ext cx="1378246" cy="16145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 flipH="1">
            <a:off x="2000232" y="4143380"/>
            <a:ext cx="45719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единительная линия 26"/>
          <p:cNvCxnSpPr>
            <a:stCxn id="25" idx="1"/>
            <a:endCxn id="13" idx="3"/>
          </p:cNvCxnSpPr>
          <p:nvPr/>
        </p:nvCxnSpPr>
        <p:spPr>
          <a:xfrm rot="5400000" flipH="1" flipV="1">
            <a:off x="2800331" y="2871777"/>
            <a:ext cx="520990" cy="20431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Овал 29"/>
          <p:cNvSpPr/>
          <p:nvPr/>
        </p:nvSpPr>
        <p:spPr>
          <a:xfrm>
            <a:off x="3500430" y="5643578"/>
            <a:ext cx="7143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2" name="Прямая соединительная линия 31"/>
          <p:cNvCxnSpPr>
            <a:stCxn id="13" idx="3"/>
            <a:endCxn id="30" idx="7"/>
          </p:cNvCxnSpPr>
          <p:nvPr/>
        </p:nvCxnSpPr>
        <p:spPr>
          <a:xfrm rot="5400000">
            <a:off x="2813191" y="4381067"/>
            <a:ext cx="2017421" cy="5209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ndows\Desktop\1626264078_20-kartinkin-com-p-fon-dlya-matematiki-krasivo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1071570"/>
          </a:xfrm>
        </p:spPr>
        <p:txBody>
          <a:bodyPr>
            <a:noAutofit/>
          </a:bodyPr>
          <a:lstStyle/>
          <a:p>
            <a:endParaRPr lang="ru-RU" sz="24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1000108"/>
            <a:ext cx="4000528" cy="449581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Колесо - одно из великих открытий, которое было изобретено в IV тысячелетии до н. э. на Древнем Востоке.</a:t>
            </a:r>
          </a:p>
          <a:p>
            <a:pPr algn="l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переводе с латинского </a:t>
            </a:r>
            <a:r>
              <a:rPr lang="ru-RU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радиус означает «спица колеса».</a:t>
            </a:r>
          </a:p>
          <a:p>
            <a:pPr algn="l"/>
            <a:r>
              <a:rPr lang="ru-RU" b="1" i="1" dirty="0" smtClean="0">
                <a:solidFill>
                  <a:srgbClr val="0000FF"/>
                </a:solidFill>
              </a:rPr>
              <a:t> </a:t>
            </a:r>
            <a:endParaRPr lang="ru-RU" b="1" dirty="0" smtClean="0">
              <a:solidFill>
                <a:srgbClr val="0000FF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500174"/>
            <a:ext cx="4500594" cy="3582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ndows\Desktop\1626264078_20-kartinkin-com-p-fon-dlya-matematiki-krasivo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86578" y="1071546"/>
            <a:ext cx="1785950" cy="456725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КРУГ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Овал 5"/>
          <p:cNvGrpSpPr>
            <a:grpSpLocks noGrp="1"/>
          </p:cNvGrpSpPr>
          <p:nvPr/>
        </p:nvGrpSpPr>
        <p:grpSpPr bwMode="auto">
          <a:xfrm>
            <a:off x="1928794" y="1000108"/>
            <a:ext cx="4929222" cy="4929222"/>
            <a:chOff x="3721" y="2492"/>
            <a:chExt cx="1775" cy="1690"/>
          </a:xfrm>
        </p:grpSpPr>
        <p:pic>
          <p:nvPicPr>
            <p:cNvPr id="6" name="Овал 5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21" y="2492"/>
              <a:ext cx="1775" cy="1690"/>
            </a:xfrm>
            <a:prstGeom prst="rect">
              <a:avLst/>
            </a:prstGeom>
            <a:noFill/>
          </p:spPr>
        </p:pic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4004" y="2753"/>
              <a:ext cx="1177" cy="1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defPPr>
                <a:defRPr lang="en-GB"/>
              </a:defPPr>
              <a:lvl1pPr algn="l" defTabSz="449263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742950" indent="-285750" algn="l" defTabSz="449263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1143000" indent="-228600" algn="l" defTabSz="449263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600200" indent="-228600" algn="l" defTabSz="449263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2057400" indent="-228600" algn="l" defTabSz="449263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</p:grpSp>
      <p:cxnSp>
        <p:nvCxnSpPr>
          <p:cNvPr id="9" name="Прямая соединительная линия 8"/>
          <p:cNvCxnSpPr/>
          <p:nvPr/>
        </p:nvCxnSpPr>
        <p:spPr>
          <a:xfrm rot="5400000">
            <a:off x="1965307" y="3392487"/>
            <a:ext cx="4643470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2071670" y="3429000"/>
            <a:ext cx="4643470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ndows\Desktop\1626264078_20-kartinkin-com-p-fon-dlya-matematiki-krasivo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72264" y="142852"/>
            <a:ext cx="2428892" cy="271464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Отрезок,</a:t>
            </a:r>
            <a:r>
              <a:rPr lang="ru-RU" sz="20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соединяющий две точки на окружности и проходящий через её центр – это 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ДИАМЕТР</a:t>
            </a:r>
          </a:p>
          <a:p>
            <a:endParaRPr lang="ru-RU" sz="2000" dirty="0"/>
          </a:p>
        </p:txBody>
      </p:sp>
      <p:grpSp>
        <p:nvGrpSpPr>
          <p:cNvPr id="2" name="Овал 5"/>
          <p:cNvGrpSpPr>
            <a:grpSpLocks noGrp="1"/>
          </p:cNvGrpSpPr>
          <p:nvPr/>
        </p:nvGrpSpPr>
        <p:grpSpPr bwMode="auto">
          <a:xfrm>
            <a:off x="1928794" y="1000108"/>
            <a:ext cx="4929222" cy="4929222"/>
            <a:chOff x="3721" y="2492"/>
            <a:chExt cx="1775" cy="1690"/>
          </a:xfrm>
        </p:grpSpPr>
        <p:pic>
          <p:nvPicPr>
            <p:cNvPr id="6" name="Овал 5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21" y="2492"/>
              <a:ext cx="1775" cy="1690"/>
            </a:xfrm>
            <a:prstGeom prst="rect">
              <a:avLst/>
            </a:prstGeom>
            <a:noFill/>
          </p:spPr>
        </p:pic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4004" y="2753"/>
              <a:ext cx="1177" cy="1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defPPr>
                <a:defRPr lang="en-GB"/>
              </a:defPPr>
              <a:lvl1pPr algn="l" defTabSz="449263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742950" indent="-285750" algn="l" defTabSz="449263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1143000" indent="-228600" algn="l" defTabSz="449263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600200" indent="-228600" algn="l" defTabSz="449263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2057400" indent="-228600" algn="l" defTabSz="449263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</p:grpSp>
      <p:cxnSp>
        <p:nvCxnSpPr>
          <p:cNvPr id="9" name="Прямая соединительная линия 8"/>
          <p:cNvCxnSpPr/>
          <p:nvPr/>
        </p:nvCxnSpPr>
        <p:spPr>
          <a:xfrm rot="5400000">
            <a:off x="1965307" y="3392487"/>
            <a:ext cx="4643470" cy="158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2071670" y="3429000"/>
            <a:ext cx="4643470" cy="7143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 flipH="1" flipV="1">
            <a:off x="4286247" y="3429000"/>
            <a:ext cx="45719" cy="7143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286248" y="1000108"/>
            <a:ext cx="71438" cy="7143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000232" y="3429000"/>
            <a:ext cx="71470" cy="7143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6715140" y="3357562"/>
            <a:ext cx="71438" cy="7143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286248" y="5715016"/>
            <a:ext cx="71438" cy="7143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429124" y="2643182"/>
            <a:ext cx="32097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285852" y="2928934"/>
            <a:ext cx="5715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58016" y="2928934"/>
            <a:ext cx="7858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4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786182" y="285728"/>
            <a:ext cx="9406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</a:t>
            </a:r>
            <a:r>
              <a:rPr lang="ru-RU" sz="4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endParaRPr lang="ru-RU" sz="4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929058" y="5786454"/>
            <a:ext cx="17145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endParaRPr lang="ru-RU" sz="4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2643174" y="1785926"/>
            <a:ext cx="3357586" cy="33575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2607455" y="1750207"/>
            <a:ext cx="3500462" cy="32861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ndows\Desktop\1626264078_20-kartinkin-com-p-fon-dlya-matematiki-krasivo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107157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Диаметр в 2 раза больше радиуса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357422" y="1714488"/>
            <a:ext cx="4000528" cy="3924313"/>
          </a:xfrm>
          <a:prstGeom prst="arc">
            <a:avLst>
              <a:gd name="adj1" fmla="val 16200000"/>
              <a:gd name="adj2" fmla="val 16193145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flipV="1">
            <a:off x="4357686" y="3571877"/>
            <a:ext cx="45719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357422" y="3929066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286512" y="3214686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500826" y="0"/>
            <a:ext cx="2643174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solidFill>
                <a:srgbClr val="0000FF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solidFill>
                <a:srgbClr val="0000FF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В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429124" y="0"/>
            <a:ext cx="471487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solidFill>
                <a:srgbClr val="0000FF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solidFill>
                <a:srgbClr val="0000FF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928794" y="0"/>
            <a:ext cx="7215206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solidFill>
                <a:srgbClr val="0000FF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solidFill>
                <a:srgbClr val="0000FF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solidFill>
                <a:srgbClr val="0000FF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Прямая соединительная линия 11"/>
          <p:cNvCxnSpPr>
            <a:stCxn id="7" idx="7"/>
            <a:endCxn id="8" idx="3"/>
          </p:cNvCxnSpPr>
          <p:nvPr/>
        </p:nvCxnSpPr>
        <p:spPr>
          <a:xfrm rot="5400000" flipH="1" flipV="1">
            <a:off x="4025753" y="1668307"/>
            <a:ext cx="663866" cy="3878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ndows\Desktop\1626264078_20-kartinkin-com-p-fon-dlya-matematiki-krasivo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8"/>
            <a:ext cx="7772400" cy="100013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Длины сторон многоугольника и радиус окружности равны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00372"/>
            <a:ext cx="6400800" cy="2638428"/>
          </a:xfrm>
        </p:spPr>
        <p:txBody>
          <a:bodyPr/>
          <a:lstStyle/>
          <a:p>
            <a:endParaRPr lang="ru-RU" dirty="0" smtClean="0"/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Дуга 5"/>
          <p:cNvSpPr/>
          <p:nvPr/>
        </p:nvSpPr>
        <p:spPr>
          <a:xfrm>
            <a:off x="1928794" y="1428736"/>
            <a:ext cx="4357718" cy="4286280"/>
          </a:xfrm>
          <a:prstGeom prst="arc">
            <a:avLst>
              <a:gd name="adj1" fmla="val 16200000"/>
              <a:gd name="adj2" fmla="val 16193145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4071934" y="3500438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071934" y="1428736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214546" y="4714884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flipH="1">
            <a:off x="6000759" y="4643446"/>
            <a:ext cx="45719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929058" y="5715016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flipV="1">
            <a:off x="2214546" y="2500306"/>
            <a:ext cx="7143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929322" y="2500306"/>
            <a:ext cx="71438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4" name="Прямая соединительная линия 33"/>
          <p:cNvCxnSpPr>
            <a:stCxn id="8" idx="4"/>
            <a:endCxn id="12" idx="3"/>
          </p:cNvCxnSpPr>
          <p:nvPr/>
        </p:nvCxnSpPr>
        <p:spPr>
          <a:xfrm rot="5400000">
            <a:off x="2662918" y="1062265"/>
            <a:ext cx="1006827" cy="18826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12" idx="7"/>
            <a:endCxn id="9" idx="7"/>
          </p:cNvCxnSpPr>
          <p:nvPr/>
        </p:nvCxnSpPr>
        <p:spPr>
          <a:xfrm rot="5400000">
            <a:off x="1182514" y="3632338"/>
            <a:ext cx="218601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stCxn id="9" idx="0"/>
            <a:endCxn id="11" idx="7"/>
          </p:cNvCxnSpPr>
          <p:nvPr/>
        </p:nvCxnSpPr>
        <p:spPr>
          <a:xfrm rot="16200000" flipH="1">
            <a:off x="2614852" y="4350297"/>
            <a:ext cx="1010594" cy="17397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stCxn id="11" idx="0"/>
            <a:endCxn id="10" idx="4"/>
          </p:cNvCxnSpPr>
          <p:nvPr/>
        </p:nvCxnSpPr>
        <p:spPr>
          <a:xfrm rot="5400000" flipH="1" flipV="1">
            <a:off x="4494131" y="4185530"/>
            <a:ext cx="1000132" cy="20588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endCxn id="10" idx="7"/>
          </p:cNvCxnSpPr>
          <p:nvPr/>
        </p:nvCxnSpPr>
        <p:spPr>
          <a:xfrm rot="16200000" flipH="1">
            <a:off x="4927306" y="3573760"/>
            <a:ext cx="2153602" cy="6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>
            <a:stCxn id="8" idx="5"/>
            <a:endCxn id="13" idx="7"/>
          </p:cNvCxnSpPr>
          <p:nvPr/>
        </p:nvCxnSpPr>
        <p:spPr>
          <a:xfrm rot="16200000" flipH="1">
            <a:off x="4552960" y="1069662"/>
            <a:ext cx="1017289" cy="18573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>
            <a:stCxn id="7" idx="7"/>
            <a:endCxn id="13" idx="3"/>
          </p:cNvCxnSpPr>
          <p:nvPr/>
        </p:nvCxnSpPr>
        <p:spPr>
          <a:xfrm rot="5400000" flipH="1" flipV="1">
            <a:off x="4550562" y="2121678"/>
            <a:ext cx="971570" cy="18068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ndows\Desktop\1626264078_20-kartinkin-com-p-fon-dlya-matematiki-krasivo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71480"/>
            <a:ext cx="8101042" cy="1071570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4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000108"/>
            <a:ext cx="7929618" cy="4929222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Окружность – это граница круга.</a:t>
            </a:r>
          </a:p>
          <a:p>
            <a:pPr algn="l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Круг – это часть внутри окружности.</a:t>
            </a:r>
          </a:p>
          <a:p>
            <a:pPr algn="l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Радиус – это расстояние от центра до любой точки окружности.</a:t>
            </a:r>
          </a:p>
          <a:p>
            <a:pPr algn="l"/>
            <a:r>
              <a:rPr lang="ru-RU" sz="3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Диаметр – это отрезок, соединяющий две точки на окружности и проходящий через её центр.</a:t>
            </a:r>
            <a:endParaRPr lang="ru-RU" sz="36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ndows\Desktop\1626264078_20-kartinkin-com-p-fon-dlya-matematiki-krasivo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7484" y="0"/>
            <a:ext cx="929148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50004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929198"/>
            <a:ext cx="7772400" cy="107157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Юные учёные Алтайского края</a:t>
            </a:r>
            <a:endParaRPr lang="ru-RU" sz="4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Windows\Desktop\Сыздыков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071546"/>
            <a:ext cx="4071966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Windows\Desktop\IMG_4062sayt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1071546"/>
            <a:ext cx="450059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ndows\Desktop\1626264078_20-kartinkin-com-p-fon-dlya-matematiki-krasivo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26003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Windows\Desktop\УРОК МАТЕМАТ 3КЛАСС 2025\images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ndows\Desktop\1626264078_20-kartinkin-com-p-fon-dlya-matematiki-krasivo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28934"/>
            <a:ext cx="6400800" cy="2709866"/>
          </a:xfrm>
        </p:spPr>
        <p:txBody>
          <a:bodyPr>
            <a:noAutofit/>
          </a:bodyPr>
          <a:lstStyle/>
          <a:p>
            <a:r>
              <a:rPr lang="ru-RU" sz="199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99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Овал 5"/>
          <p:cNvGrpSpPr>
            <a:grpSpLocks noGrp="1"/>
          </p:cNvGrpSpPr>
          <p:nvPr/>
        </p:nvGrpSpPr>
        <p:grpSpPr bwMode="auto">
          <a:xfrm>
            <a:off x="685800" y="1500174"/>
            <a:ext cx="3386134" cy="3357587"/>
            <a:chOff x="3721" y="2492"/>
            <a:chExt cx="1739" cy="1690"/>
          </a:xfrm>
        </p:grpSpPr>
        <p:pic>
          <p:nvPicPr>
            <p:cNvPr id="6" name="Овал 5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721" y="2492"/>
              <a:ext cx="1739" cy="1690"/>
            </a:xfrm>
            <a:prstGeom prst="rect">
              <a:avLst/>
            </a:prstGeom>
            <a:noFill/>
          </p:spPr>
        </p:pic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4004" y="2753"/>
              <a:ext cx="1177" cy="11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defPPr>
                <a:defRPr lang="en-GB"/>
              </a:defPPr>
              <a:lvl1pPr algn="l" defTabSz="449263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742950" indent="-285750" algn="l" defTabSz="449263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1143000" indent="-228600" algn="l" defTabSz="449263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600200" indent="-228600" algn="l" defTabSz="449263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2057400" indent="-228600" algn="l" defTabSz="449263" rtl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ctr"/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8" name="Дуга 7"/>
          <p:cNvSpPr/>
          <p:nvPr/>
        </p:nvSpPr>
        <p:spPr>
          <a:xfrm>
            <a:off x="5143504" y="1643050"/>
            <a:ext cx="3071834" cy="3143272"/>
          </a:xfrm>
          <a:prstGeom prst="arc">
            <a:avLst>
              <a:gd name="adj1" fmla="val 16200000"/>
              <a:gd name="adj2" fmla="val 16193145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ndows\Desktop\1626264078_20-kartinkin-com-p-fon-dlya-matematiki-krasivo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4143403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Тема урока</a:t>
            </a:r>
            <a:r>
              <a:rPr lang="ru-RU" sz="6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sz="6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Окружность и круг</a:t>
            </a:r>
            <a:r>
              <a:rPr lang="ru-RU" sz="6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6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ndows\Desktop\1626264078_20-kartinkin-com-p-fon-dlya-matematiki-krasivo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785818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Окружность – граница круга.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43636" y="3143248"/>
            <a:ext cx="2000264" cy="3214710"/>
          </a:xfrm>
        </p:spPr>
        <p:txBody>
          <a:bodyPr/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10" name="Дуга 9"/>
          <p:cNvSpPr/>
          <p:nvPr/>
        </p:nvSpPr>
        <p:spPr>
          <a:xfrm>
            <a:off x="2571736" y="1857364"/>
            <a:ext cx="3357586" cy="3500462"/>
          </a:xfrm>
          <a:prstGeom prst="arc">
            <a:avLst>
              <a:gd name="adj1" fmla="val 16200000"/>
              <a:gd name="adj2" fmla="val 16193145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ndows\Desktop\1626264078_20-kartinkin-com-p-fon-dlya-matematiki-krasivo-2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571480"/>
            <a:ext cx="6915176" cy="1214446"/>
          </a:xfrm>
        </p:spPr>
        <p:txBody>
          <a:bodyPr>
            <a:noAutofit/>
          </a:bodyPr>
          <a:lstStyle/>
          <a:p>
            <a:pPr algn="l"/>
            <a:r>
              <a:rPr lang="ru-RU" sz="4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окружность              круг</a:t>
            </a:r>
          </a:p>
          <a:p>
            <a:r>
              <a:rPr lang="ru-RU" sz="13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13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4" descr="C:\Users\Windows\Desktop\pngtree-bright-yellow-circle-clipart-png-image_23821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2071678"/>
            <a:ext cx="3357586" cy="3357586"/>
          </a:xfrm>
          <a:prstGeom prst="rect">
            <a:avLst/>
          </a:prstGeom>
          <a:noFill/>
        </p:spPr>
      </p:pic>
      <p:sp>
        <p:nvSpPr>
          <p:cNvPr id="7" name="Дуга 6"/>
          <p:cNvSpPr/>
          <p:nvPr/>
        </p:nvSpPr>
        <p:spPr>
          <a:xfrm>
            <a:off x="785786" y="2285992"/>
            <a:ext cx="3143272" cy="3071834"/>
          </a:xfrm>
          <a:prstGeom prst="arc">
            <a:avLst>
              <a:gd name="adj1" fmla="val 16200000"/>
              <a:gd name="adj2" fmla="val 16103389"/>
            </a:avLst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428596" y="5286388"/>
            <a:ext cx="771530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Окружность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граница круга.                             Круг </a:t>
            </a:r>
            <a:r>
              <a:rPr kumimoji="0" lang="ru-RU" sz="3200" b="1" i="0" u="none" strike="noStrike" cap="none" normalizeH="0" baseline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это часть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внутри  окружности.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ndows\Desktop\1626264078_20-kartinkin-com-p-fon-dlya-matematiki-krasivo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242" name="Picture 2" descr="C:\Users\Windows\Desktop\images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2571768" cy="2214563"/>
          </a:xfrm>
          <a:prstGeom prst="rect">
            <a:avLst/>
          </a:prstGeom>
          <a:noFill/>
        </p:spPr>
      </p:pic>
      <p:pic>
        <p:nvPicPr>
          <p:cNvPr id="10244" name="Picture 4" descr="C:\Users\Windows\Desktop\настенные_часы_09_бордо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428604"/>
            <a:ext cx="2286016" cy="2214578"/>
          </a:xfrm>
          <a:prstGeom prst="rect">
            <a:avLst/>
          </a:prstGeom>
          <a:noFill/>
        </p:spPr>
      </p:pic>
      <p:pic>
        <p:nvPicPr>
          <p:cNvPr id="10246" name="Picture 6" descr="C:\Users\Windows\Desktop\e306b13f8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3071810"/>
            <a:ext cx="2786082" cy="2000264"/>
          </a:xfrm>
          <a:prstGeom prst="rect">
            <a:avLst/>
          </a:prstGeom>
          <a:noFill/>
        </p:spPr>
      </p:pic>
      <p:pic>
        <p:nvPicPr>
          <p:cNvPr id="10248" name="Picture 8" descr="C:\Users\Windows\Desktop\7ea345468063514b55b433d6e6tx--kosmetika-ruchnoj-raboty-mylo-pugovitsa-podarki-dlya-detej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3000372"/>
            <a:ext cx="2286016" cy="2143140"/>
          </a:xfrm>
          <a:prstGeom prst="rect">
            <a:avLst/>
          </a:prstGeom>
          <a:noFill/>
        </p:spPr>
      </p:pic>
      <p:pic>
        <p:nvPicPr>
          <p:cNvPr id="10250" name="Picture 10" descr="C:\Users\Windows\Desktop\1_10rvladi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00430" y="642918"/>
            <a:ext cx="1857388" cy="1643074"/>
          </a:xfrm>
          <a:prstGeom prst="rect">
            <a:avLst/>
          </a:prstGeom>
          <a:noFill/>
        </p:spPr>
      </p:pic>
      <p:pic>
        <p:nvPicPr>
          <p:cNvPr id="10252" name="Picture 12" descr="C:\Users\Windows\Desktop\images.jpe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71802" y="3000372"/>
            <a:ext cx="2928958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indows\Desktop\1626264078_20-kartinkin-com-p-fon-dlya-matematiki-krasivo-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7143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000108"/>
            <a:ext cx="7858180" cy="4638692"/>
          </a:xfrm>
        </p:spPr>
        <p:txBody>
          <a:bodyPr>
            <a:noAutofit/>
          </a:bodyPr>
          <a:lstStyle/>
          <a:p>
            <a:pPr algn="l"/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ОКРУЖНОСТЬ – это  граница круга.</a:t>
            </a:r>
            <a:endParaRPr lang="ru-RU" sz="4800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КРУГ - это часть плоскости, ограниченная окружностью</a:t>
            </a:r>
            <a:r>
              <a:rPr lang="ru-RU" sz="48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</TotalTime>
  <Words>166</Words>
  <Application>Microsoft Office PowerPoint</Application>
  <PresentationFormat>Экран (4:3)</PresentationFormat>
  <Paragraphs>77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    </vt:lpstr>
      <vt:lpstr>Слайд 2</vt:lpstr>
      <vt:lpstr>Слайд 3</vt:lpstr>
      <vt:lpstr>Слайд 4</vt:lpstr>
      <vt:lpstr>Тема урока:  «Окружность и круг»</vt:lpstr>
      <vt:lpstr>Окружность – граница круга.</vt:lpstr>
      <vt:lpstr>Слайд 7</vt:lpstr>
      <vt:lpstr>Слайд 8</vt:lpstr>
      <vt:lpstr>Слайд 9</vt:lpstr>
      <vt:lpstr>Слайд 10</vt:lpstr>
      <vt:lpstr>                                                   </vt:lpstr>
      <vt:lpstr>               Радиус –это расстояние  от центра до любой точки на окружности                                                                                                                                                                  А</vt:lpstr>
      <vt:lpstr>Слайд 13</vt:lpstr>
      <vt:lpstr>Слайд 14</vt:lpstr>
      <vt:lpstr>Слайд 15</vt:lpstr>
      <vt:lpstr>Диаметр в 2 раза больше радиуса</vt:lpstr>
      <vt:lpstr>Длины сторон многоугольника и радиус окружности равны</vt:lpstr>
      <vt:lpstr>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</dc:creator>
  <cp:lastModifiedBy>Windows</cp:lastModifiedBy>
  <cp:revision>95</cp:revision>
  <dcterms:created xsi:type="dcterms:W3CDTF">2025-04-18T06:42:17Z</dcterms:created>
  <dcterms:modified xsi:type="dcterms:W3CDTF">2025-04-23T23:38:47Z</dcterms:modified>
</cp:coreProperties>
</file>